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940" r:id="rId2"/>
  </p:sldMasterIdLst>
  <p:notesMasterIdLst>
    <p:notesMasterId r:id="rId15"/>
  </p:notesMasterIdLst>
  <p:handoutMasterIdLst>
    <p:handoutMasterId r:id="rId16"/>
  </p:handoutMasterIdLst>
  <p:sldIdLst>
    <p:sldId id="329" r:id="rId3"/>
    <p:sldId id="397" r:id="rId4"/>
    <p:sldId id="405" r:id="rId5"/>
    <p:sldId id="460" r:id="rId6"/>
    <p:sldId id="452" r:id="rId7"/>
    <p:sldId id="465" r:id="rId8"/>
    <p:sldId id="454" r:id="rId9"/>
    <p:sldId id="448" r:id="rId10"/>
    <p:sldId id="446" r:id="rId11"/>
    <p:sldId id="461" r:id="rId12"/>
    <p:sldId id="466" r:id="rId13"/>
    <p:sldId id="464" r:id="rId14"/>
  </p:sldIdLst>
  <p:sldSz cx="9144000" cy="6858000" type="screen4x3"/>
  <p:notesSz cx="6797675" cy="9926638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useTimings="0">
    <p:present/>
    <p:sldAll/>
    <p:penClr>
      <a:srgbClr val="FF0000"/>
    </p:penClr>
  </p:showPr>
  <p:clrMru>
    <a:srgbClr val="2D2D8A"/>
    <a:srgbClr val="FF0000"/>
    <a:srgbClr val="99FF33"/>
    <a:srgbClr val="CCFFFF"/>
    <a:srgbClr val="FFCCFF"/>
    <a:srgbClr val="FFCC66"/>
    <a:srgbClr val="3399FF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615" autoAdjust="0"/>
    <p:restoredTop sz="64538" autoAdjust="0"/>
  </p:normalViewPr>
  <p:slideViewPr>
    <p:cSldViewPr snapToGrid="0" snapToObjects="1">
      <p:cViewPr>
        <p:scale>
          <a:sx n="97" d="100"/>
          <a:sy n="97" d="100"/>
        </p:scale>
        <p:origin x="-372" y="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1650" y="136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4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4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596260A-E271-4F31-9B3B-4A81399F270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AE7C2AF-7513-4C2D-A91B-14E1F7E66D6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8BB5C54-F3D6-46F2-A03B-7D949C2CA707}" type="slidenum">
              <a:rPr lang="en-GB" altLang="en-US" smtClean="0"/>
              <a:pPr/>
              <a:t>1</a:t>
            </a:fld>
            <a:endParaRPr lang="en-GB" altLang="en-US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679450" y="285750"/>
            <a:ext cx="5183188" cy="38862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3781425"/>
            <a:ext cx="5438775" cy="5970588"/>
          </a:xfrm>
          <a:noFill/>
        </p:spPr>
        <p:txBody>
          <a:bodyPr/>
          <a:lstStyle/>
          <a:p>
            <a:pPr algn="just"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34D9FD1-7F7E-4BDC-AB2B-B75013633C91}" type="slidenum">
              <a:rPr lang="en-GB" altLang="en-US" smtClean="0"/>
              <a:pPr/>
              <a:t>10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1345AE1-C9D3-41BB-A606-ADB0CD524313}" type="slidenum">
              <a:rPr lang="en-GB" altLang="en-US" smtClean="0"/>
              <a:pPr/>
              <a:t>11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E2AA8EC-E81B-4C1F-B65E-44483DE1DD4A}" type="slidenum">
              <a:rPr lang="en-GB" altLang="en-US" smtClean="0"/>
              <a:pPr/>
              <a:t>2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30" tIns="45665" rIns="91330" bIns="45665" anchor="b"/>
          <a:lstStyle/>
          <a:p>
            <a:pPr algn="r"/>
            <a:fld id="{1E7377A4-2589-454D-92AB-124B24B12A25}" type="slidenum">
              <a:rPr lang="en-GB" altLang="en-US" sz="1200">
                <a:solidFill>
                  <a:srgbClr val="000000"/>
                </a:solidFill>
              </a:rPr>
              <a:pPr algn="r"/>
              <a:t>3</a:t>
            </a:fld>
            <a:endParaRPr lang="en-GB" altLang="en-US" sz="12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2950"/>
            <a:ext cx="4965700" cy="3724275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F86617A-347C-43C9-AA8E-3C1B65A3D844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6054610-77C2-42D0-9948-C1E4C0264E0D}" type="slidenum">
              <a:rPr lang="en-GB" altLang="en-US" smtClean="0">
                <a:solidFill>
                  <a:srgbClr val="000000"/>
                </a:solidFill>
              </a:rPr>
              <a:pPr/>
              <a:t>5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477B9B8-1D77-448C-8804-4E3B1B0F7A6F}" type="slidenum">
              <a:rPr lang="en-GB" altLang="en-US" smtClean="0">
                <a:solidFill>
                  <a:srgbClr val="000000"/>
                </a:solidFill>
              </a:rPr>
              <a:pPr/>
              <a:t>6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799E946-8511-4E0D-B674-AD68C70D82B7}" type="slidenum">
              <a:rPr lang="en-GB" altLang="en-US" smtClean="0">
                <a:solidFill>
                  <a:srgbClr val="000000"/>
                </a:solidFill>
              </a:rPr>
              <a:pPr/>
              <a:t>7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D0E27AC-EBBB-40DD-83E4-C15C5B8C7255}" type="slidenum">
              <a:rPr lang="en-GB" altLang="en-US" smtClean="0"/>
              <a:pPr/>
              <a:t>8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6EE0520-4B4B-4BE1-9348-DA6F5C0F4993}" type="slidenum">
              <a:rPr lang="en-GB" altLang="en-US" smtClean="0">
                <a:solidFill>
                  <a:srgbClr val="000000"/>
                </a:solidFill>
              </a:rPr>
              <a:pPr/>
              <a:t>9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www.scotland.gov.uk/gettingitright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www.scotland.gov.uk/gettingitright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2438" y="107950"/>
            <a:ext cx="2230437" cy="5864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07950"/>
            <a:ext cx="6542088" cy="5864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www.scotland.gov.uk/gettingitright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www.scotland.gov.uk/gettingitright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www.scotland.gov.uk/gettingitright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www.scotland.gov.uk/gettingitright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" y="1654175"/>
            <a:ext cx="4386263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54175"/>
            <a:ext cx="4386262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www.scotland.gov.uk/gettingitright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www.scotland.gov.uk/gettingitright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www.scotland.gov.uk/gettingitright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www.scotland.gov.uk/gettingitright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www.scotland.gov.uk/gettingitright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www.scotland.gov.uk/gettingitright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www.scotland.gov.uk/gettingitright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www.scotland.gov.uk/gettingitright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2438" y="107950"/>
            <a:ext cx="2230437" cy="5864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07950"/>
            <a:ext cx="6542088" cy="5864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www.scotland.gov.uk/gettingitright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www.scotland.gov.uk/gettingitright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" y="1654175"/>
            <a:ext cx="4386263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54175"/>
            <a:ext cx="4386262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www.scotland.gov.uk/gettingitright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www.scotland.gov.uk/gettingitright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www.scotland.gov.uk/gettingitright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www.scotland.gov.uk/gettingitright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www.scotland.gov.uk/gettingitright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www.scotland.gov.uk/gettingitright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34"/>
          <p:cNvSpPr>
            <a:spLocks noChangeShapeType="1"/>
          </p:cNvSpPr>
          <p:nvPr userDrawn="1"/>
        </p:nvSpPr>
        <p:spPr bwMode="auto">
          <a:xfrm>
            <a:off x="0" y="53975"/>
            <a:ext cx="9140825" cy="0"/>
          </a:xfrm>
          <a:prstGeom prst="line">
            <a:avLst/>
          </a:prstGeom>
          <a:noFill/>
          <a:ln w="12700">
            <a:solidFill>
              <a:srgbClr val="55678B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27" name="Line 35"/>
          <p:cNvSpPr>
            <a:spLocks noChangeShapeType="1"/>
          </p:cNvSpPr>
          <p:nvPr userDrawn="1"/>
        </p:nvSpPr>
        <p:spPr bwMode="auto">
          <a:xfrm>
            <a:off x="0" y="6008688"/>
            <a:ext cx="9140825" cy="0"/>
          </a:xfrm>
          <a:prstGeom prst="line">
            <a:avLst/>
          </a:prstGeom>
          <a:noFill/>
          <a:ln w="12700">
            <a:solidFill>
              <a:srgbClr val="55678B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28" name="Line 36"/>
          <p:cNvSpPr>
            <a:spLocks noChangeShapeType="1"/>
          </p:cNvSpPr>
          <p:nvPr userDrawn="1"/>
        </p:nvSpPr>
        <p:spPr bwMode="auto">
          <a:xfrm>
            <a:off x="71438" y="0"/>
            <a:ext cx="0" cy="6081713"/>
          </a:xfrm>
          <a:prstGeom prst="line">
            <a:avLst/>
          </a:prstGeom>
          <a:noFill/>
          <a:ln w="12700">
            <a:solidFill>
              <a:srgbClr val="55678B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29" name="Line 38"/>
          <p:cNvSpPr>
            <a:spLocks noChangeShapeType="1"/>
          </p:cNvSpPr>
          <p:nvPr userDrawn="1"/>
        </p:nvSpPr>
        <p:spPr bwMode="auto">
          <a:xfrm>
            <a:off x="9086850" y="0"/>
            <a:ext cx="0" cy="6081713"/>
          </a:xfrm>
          <a:prstGeom prst="line">
            <a:avLst/>
          </a:prstGeom>
          <a:noFill/>
          <a:ln w="12700">
            <a:solidFill>
              <a:srgbClr val="55678B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1654175"/>
            <a:ext cx="8924925" cy="431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31" name="Rectangle 2"/>
          <p:cNvSpPr>
            <a:spLocks noChangeArrowheads="1"/>
          </p:cNvSpPr>
          <p:nvPr/>
        </p:nvSpPr>
        <p:spPr bwMode="auto">
          <a:xfrm>
            <a:off x="4763" y="5672138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2" name="Rectangle 3"/>
          <p:cNvSpPr>
            <a:spLocks noChangeArrowheads="1"/>
          </p:cNvSpPr>
          <p:nvPr/>
        </p:nvSpPr>
        <p:spPr bwMode="auto">
          <a:xfrm>
            <a:off x="0" y="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107950"/>
            <a:ext cx="6592888" cy="14398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332538"/>
            <a:ext cx="7850188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000" b="1">
                <a:solidFill>
                  <a:srgbClr val="1C3864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www.scotland.gov.uk/gettingitright</a:t>
            </a:r>
          </a:p>
        </p:txBody>
      </p:sp>
      <p:pic>
        <p:nvPicPr>
          <p:cNvPr id="1035" name="Picture 16" descr="sg_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26425" y="6127750"/>
            <a:ext cx="755650" cy="720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grpSp>
        <p:nvGrpSpPr>
          <p:cNvPr id="1036" name="Group 29"/>
          <p:cNvGrpSpPr>
            <a:grpSpLocks/>
          </p:cNvGrpSpPr>
          <p:nvPr userDrawn="1"/>
        </p:nvGrpSpPr>
        <p:grpSpPr bwMode="auto">
          <a:xfrm>
            <a:off x="6673850" y="107950"/>
            <a:ext cx="2341563" cy="1411288"/>
            <a:chOff x="3958" y="-20"/>
            <a:chExt cx="1475" cy="889"/>
          </a:xfrm>
        </p:grpSpPr>
        <p:sp>
          <p:nvSpPr>
            <p:cNvPr id="1037" name="Text Box 7"/>
            <p:cNvSpPr txBox="1">
              <a:spLocks noChangeArrowheads="1"/>
            </p:cNvSpPr>
            <p:nvPr userDrawn="1"/>
          </p:nvSpPr>
          <p:spPr bwMode="auto">
            <a:xfrm>
              <a:off x="3958" y="-20"/>
              <a:ext cx="119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GB" sz="3600" b="1" dirty="0" smtClean="0">
                  <a:solidFill>
                    <a:srgbClr val="8F9BB3"/>
                  </a:solidFill>
                  <a:latin typeface="Tahoma" pitchFamily="34" charset="0"/>
                </a:rPr>
                <a:t>getting</a:t>
              </a:r>
            </a:p>
          </p:txBody>
        </p:sp>
        <p:sp>
          <p:nvSpPr>
            <p:cNvPr id="1038" name="Text Box 8"/>
            <p:cNvSpPr txBox="1">
              <a:spLocks noChangeArrowheads="1"/>
            </p:cNvSpPr>
            <p:nvPr userDrawn="1"/>
          </p:nvSpPr>
          <p:spPr bwMode="auto">
            <a:xfrm>
              <a:off x="4317" y="252"/>
              <a:ext cx="11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GB" sz="3600" b="1" dirty="0" smtClean="0">
                  <a:solidFill>
                    <a:srgbClr val="8F9BB3"/>
                  </a:solidFill>
                  <a:latin typeface="Tahoma" pitchFamily="34" charset="0"/>
                </a:rPr>
                <a:t>it</a:t>
              </a:r>
              <a:r>
                <a:rPr lang="en-GB" sz="3600" b="1" dirty="0" smtClean="0">
                  <a:solidFill>
                    <a:srgbClr val="000066"/>
                  </a:solidFill>
                  <a:latin typeface="Tahoma" pitchFamily="34" charset="0"/>
                </a:rPr>
                <a:t> </a:t>
              </a:r>
              <a:r>
                <a:rPr lang="en-GB" sz="3600" b="1" dirty="0" smtClean="0">
                  <a:solidFill>
                    <a:srgbClr val="1C3864"/>
                  </a:solidFill>
                  <a:latin typeface="Tahoma" pitchFamily="34" charset="0"/>
                </a:rPr>
                <a:t>right</a:t>
              </a:r>
            </a:p>
          </p:txBody>
        </p:sp>
        <p:sp>
          <p:nvSpPr>
            <p:cNvPr id="1039" name="Text Box 17"/>
            <p:cNvSpPr txBox="1">
              <a:spLocks noChangeArrowheads="1"/>
            </p:cNvSpPr>
            <p:nvPr userDrawn="1"/>
          </p:nvSpPr>
          <p:spPr bwMode="auto">
            <a:xfrm>
              <a:off x="4412" y="619"/>
              <a:ext cx="880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GB" sz="1300" i="1" dirty="0" smtClean="0">
                  <a:solidFill>
                    <a:srgbClr val="55678B"/>
                  </a:solidFill>
                  <a:latin typeface="Verdana" pitchFamily="34" charset="0"/>
                </a:rPr>
                <a:t>for </a:t>
              </a:r>
              <a:r>
                <a:rPr lang="en-GB" sz="1300" i="1" dirty="0" smtClean="0">
                  <a:solidFill>
                    <a:srgbClr val="1C3864"/>
                  </a:solidFill>
                  <a:latin typeface="Verdana" pitchFamily="34" charset="0"/>
                </a:rPr>
                <a:t>e  ery</a:t>
              </a:r>
              <a:r>
                <a:rPr lang="en-GB" sz="1300" i="1" dirty="0" smtClean="0">
                  <a:solidFill>
                    <a:srgbClr val="55678B"/>
                  </a:solidFill>
                  <a:latin typeface="Verdana" pitchFamily="34" charset="0"/>
                </a:rPr>
                <a:t> child</a:t>
              </a:r>
            </a:p>
          </p:txBody>
        </p:sp>
        <p:sp>
          <p:nvSpPr>
            <p:cNvPr id="1040" name="Text Box 18"/>
            <p:cNvSpPr txBox="1">
              <a:spLocks noChangeArrowheads="1"/>
            </p:cNvSpPr>
            <p:nvPr userDrawn="1"/>
          </p:nvSpPr>
          <p:spPr bwMode="auto">
            <a:xfrm>
              <a:off x="4644" y="542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GB" sz="2800" dirty="0" smtClean="0">
                  <a:solidFill>
                    <a:srgbClr val="1C3864"/>
                  </a:solidFill>
                  <a:latin typeface="Wingdings 2" pitchFamily="18" charset="2"/>
                </a:rPr>
                <a:t>P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C386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C3864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C3864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C3864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C3864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1C3864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1C3864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1C3864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1C3864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1C386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1C386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1C386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1C386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1C386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1C386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1C386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1C386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1C38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34"/>
          <p:cNvSpPr>
            <a:spLocks noChangeShapeType="1"/>
          </p:cNvSpPr>
          <p:nvPr userDrawn="1"/>
        </p:nvSpPr>
        <p:spPr bwMode="auto">
          <a:xfrm>
            <a:off x="0" y="53975"/>
            <a:ext cx="9140825" cy="0"/>
          </a:xfrm>
          <a:prstGeom prst="line">
            <a:avLst/>
          </a:prstGeom>
          <a:noFill/>
          <a:ln w="12700">
            <a:solidFill>
              <a:srgbClr val="55678B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1" name="Line 35"/>
          <p:cNvSpPr>
            <a:spLocks noChangeShapeType="1"/>
          </p:cNvSpPr>
          <p:nvPr userDrawn="1"/>
        </p:nvSpPr>
        <p:spPr bwMode="auto">
          <a:xfrm>
            <a:off x="0" y="6008688"/>
            <a:ext cx="9140825" cy="0"/>
          </a:xfrm>
          <a:prstGeom prst="line">
            <a:avLst/>
          </a:prstGeom>
          <a:noFill/>
          <a:ln w="12700">
            <a:solidFill>
              <a:srgbClr val="55678B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2" name="Line 36"/>
          <p:cNvSpPr>
            <a:spLocks noChangeShapeType="1"/>
          </p:cNvSpPr>
          <p:nvPr userDrawn="1"/>
        </p:nvSpPr>
        <p:spPr bwMode="auto">
          <a:xfrm>
            <a:off x="71438" y="0"/>
            <a:ext cx="0" cy="6081713"/>
          </a:xfrm>
          <a:prstGeom prst="line">
            <a:avLst/>
          </a:prstGeom>
          <a:noFill/>
          <a:ln w="12700">
            <a:solidFill>
              <a:srgbClr val="55678B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3" name="Line 38"/>
          <p:cNvSpPr>
            <a:spLocks noChangeShapeType="1"/>
          </p:cNvSpPr>
          <p:nvPr userDrawn="1"/>
        </p:nvSpPr>
        <p:spPr bwMode="auto">
          <a:xfrm>
            <a:off x="9086850" y="0"/>
            <a:ext cx="0" cy="6081713"/>
          </a:xfrm>
          <a:prstGeom prst="line">
            <a:avLst/>
          </a:prstGeom>
          <a:noFill/>
          <a:ln w="12700">
            <a:solidFill>
              <a:srgbClr val="55678B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1654175"/>
            <a:ext cx="8924925" cy="431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31" name="Rectangle 2"/>
          <p:cNvSpPr>
            <a:spLocks noChangeArrowheads="1"/>
          </p:cNvSpPr>
          <p:nvPr/>
        </p:nvSpPr>
        <p:spPr bwMode="auto">
          <a:xfrm>
            <a:off x="4763" y="5672138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2" name="Rectangle 3"/>
          <p:cNvSpPr>
            <a:spLocks noChangeArrowheads="1"/>
          </p:cNvSpPr>
          <p:nvPr/>
        </p:nvSpPr>
        <p:spPr bwMode="auto">
          <a:xfrm>
            <a:off x="0" y="0"/>
            <a:ext cx="914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05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107950"/>
            <a:ext cx="6592888" cy="14398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7950" y="6332538"/>
            <a:ext cx="7850188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000" b="1">
                <a:solidFill>
                  <a:srgbClr val="1C3864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www.scotland.gov.uk/gettingitright</a:t>
            </a:r>
          </a:p>
        </p:txBody>
      </p:sp>
      <p:pic>
        <p:nvPicPr>
          <p:cNvPr id="2059" name="Picture 16" descr="sg_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26425" y="6127750"/>
            <a:ext cx="755650" cy="7207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grpSp>
        <p:nvGrpSpPr>
          <p:cNvPr id="2060" name="Group 29"/>
          <p:cNvGrpSpPr>
            <a:grpSpLocks/>
          </p:cNvGrpSpPr>
          <p:nvPr userDrawn="1"/>
        </p:nvGrpSpPr>
        <p:grpSpPr bwMode="auto">
          <a:xfrm>
            <a:off x="6673850" y="107950"/>
            <a:ext cx="2341563" cy="1411288"/>
            <a:chOff x="3958" y="-20"/>
            <a:chExt cx="1475" cy="889"/>
          </a:xfrm>
        </p:grpSpPr>
        <p:sp>
          <p:nvSpPr>
            <p:cNvPr id="1037" name="Text Box 7"/>
            <p:cNvSpPr txBox="1">
              <a:spLocks noChangeArrowheads="1"/>
            </p:cNvSpPr>
            <p:nvPr userDrawn="1"/>
          </p:nvSpPr>
          <p:spPr bwMode="auto">
            <a:xfrm>
              <a:off x="3958" y="-20"/>
              <a:ext cx="119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GB" sz="3600" b="1" dirty="0" smtClean="0">
                  <a:solidFill>
                    <a:srgbClr val="8F9BB3"/>
                  </a:solidFill>
                  <a:latin typeface="Tahoma" pitchFamily="34" charset="0"/>
                </a:rPr>
                <a:t>getting</a:t>
              </a:r>
            </a:p>
          </p:txBody>
        </p:sp>
        <p:sp>
          <p:nvSpPr>
            <p:cNvPr id="1038" name="Text Box 8"/>
            <p:cNvSpPr txBox="1">
              <a:spLocks noChangeArrowheads="1"/>
            </p:cNvSpPr>
            <p:nvPr userDrawn="1"/>
          </p:nvSpPr>
          <p:spPr bwMode="auto">
            <a:xfrm>
              <a:off x="4317" y="252"/>
              <a:ext cx="11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  <a:defRPr/>
              </a:pPr>
              <a:r>
                <a:rPr lang="en-GB" sz="3600" b="1" dirty="0" smtClean="0">
                  <a:solidFill>
                    <a:srgbClr val="8F9BB3"/>
                  </a:solidFill>
                  <a:latin typeface="Tahoma" pitchFamily="34" charset="0"/>
                </a:rPr>
                <a:t>it</a:t>
              </a:r>
              <a:r>
                <a:rPr lang="en-GB" sz="3600" b="1" dirty="0" smtClean="0">
                  <a:solidFill>
                    <a:srgbClr val="000066"/>
                  </a:solidFill>
                  <a:latin typeface="Tahoma" pitchFamily="34" charset="0"/>
                </a:rPr>
                <a:t> </a:t>
              </a:r>
              <a:r>
                <a:rPr lang="en-GB" sz="3600" b="1" dirty="0" smtClean="0">
                  <a:solidFill>
                    <a:srgbClr val="1C3864"/>
                  </a:solidFill>
                  <a:latin typeface="Tahoma" pitchFamily="34" charset="0"/>
                </a:rPr>
                <a:t>right</a:t>
              </a:r>
            </a:p>
          </p:txBody>
        </p:sp>
        <p:sp>
          <p:nvSpPr>
            <p:cNvPr id="1039" name="Text Box 17"/>
            <p:cNvSpPr txBox="1">
              <a:spLocks noChangeArrowheads="1"/>
            </p:cNvSpPr>
            <p:nvPr userDrawn="1"/>
          </p:nvSpPr>
          <p:spPr bwMode="auto">
            <a:xfrm>
              <a:off x="4412" y="619"/>
              <a:ext cx="880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GB" sz="1300" i="1" dirty="0" smtClean="0">
                  <a:solidFill>
                    <a:srgbClr val="55678B"/>
                  </a:solidFill>
                  <a:latin typeface="Verdana" pitchFamily="34" charset="0"/>
                </a:rPr>
                <a:t>for </a:t>
              </a:r>
              <a:r>
                <a:rPr lang="en-GB" sz="1300" i="1" dirty="0" smtClean="0">
                  <a:solidFill>
                    <a:srgbClr val="1C3864"/>
                  </a:solidFill>
                  <a:latin typeface="Verdana" pitchFamily="34" charset="0"/>
                </a:rPr>
                <a:t>e  ery</a:t>
              </a:r>
              <a:r>
                <a:rPr lang="en-GB" sz="1300" i="1" dirty="0" smtClean="0">
                  <a:solidFill>
                    <a:srgbClr val="55678B"/>
                  </a:solidFill>
                  <a:latin typeface="Verdana" pitchFamily="34" charset="0"/>
                </a:rPr>
                <a:t> child</a:t>
              </a:r>
            </a:p>
          </p:txBody>
        </p:sp>
        <p:sp>
          <p:nvSpPr>
            <p:cNvPr id="1040" name="Text Box 18"/>
            <p:cNvSpPr txBox="1">
              <a:spLocks noChangeArrowheads="1"/>
            </p:cNvSpPr>
            <p:nvPr userDrawn="1"/>
          </p:nvSpPr>
          <p:spPr bwMode="auto">
            <a:xfrm>
              <a:off x="4644" y="542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GB" sz="2800" dirty="0" smtClean="0">
                  <a:solidFill>
                    <a:srgbClr val="1C3864"/>
                  </a:solidFill>
                  <a:latin typeface="Wingdings 2" pitchFamily="18" charset="2"/>
                </a:rPr>
                <a:t>P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C386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C3864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C3864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C3864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C3864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1C3864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1C3864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1C3864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1C3864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1C386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1C386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1C386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1C386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1C386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1C386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1C386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1C386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1C38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65100"/>
            <a:ext cx="6592888" cy="1439863"/>
          </a:xfrm>
        </p:spPr>
        <p:txBody>
          <a:bodyPr/>
          <a:lstStyle/>
          <a:p>
            <a:pPr eaLnBrk="1" hangingPunct="1"/>
            <a:r>
              <a:rPr lang="en-GB" altLang="en-US" smtClean="0"/>
              <a:t/>
            </a:r>
            <a:br>
              <a:rPr lang="en-GB" altLang="en-US" smtClean="0"/>
            </a:br>
            <a:r>
              <a:rPr lang="en-GB" altLang="en-US" smtClean="0"/>
              <a:t>  </a:t>
            </a:r>
            <a:br>
              <a:rPr lang="en-GB" altLang="en-US" smtClean="0"/>
            </a:br>
            <a:r>
              <a:rPr lang="en-GB" altLang="en-US" smtClean="0"/>
              <a:t>	</a:t>
            </a:r>
            <a:endParaRPr lang="en-GB" altLang="en-US" smtClean="0">
              <a:solidFill>
                <a:schemeClr val="tx1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07950" y="1639888"/>
            <a:ext cx="8924925" cy="4318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GB" altLang="en-US" sz="3200" smtClean="0"/>
              <a:t>Children and Young People (Scotland) Act 2014/ Getting it right for every child</a:t>
            </a:r>
          </a:p>
          <a:p>
            <a:pPr marL="0" indent="0" algn="ctr">
              <a:buFontTx/>
              <a:buNone/>
            </a:pPr>
            <a:r>
              <a:rPr lang="en-GB" altLang="en-US" sz="6000" smtClean="0"/>
              <a:t>Information Sharing</a:t>
            </a:r>
          </a:p>
          <a:p>
            <a:pPr marL="0" indent="0" algn="ctr">
              <a:buFontTx/>
              <a:buNone/>
            </a:pPr>
            <a:endParaRPr lang="en-GB" altLang="en-US" sz="3600" smtClean="0"/>
          </a:p>
          <a:p>
            <a:pPr marL="0" indent="0" algn="ctr">
              <a:buFontTx/>
              <a:buNone/>
            </a:pPr>
            <a:endParaRPr lang="en-GB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GB" smtClean="0"/>
              <a:t>www.scotland.gov.uk/gettingitright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GB"/>
              <a:t>www.scotland.gov.uk/gettingitright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Children and Young People (Scotland) Act 2014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mtClean="0"/>
              <a:t>Part 5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There will be one statutory Child’s Plan which will be used in all circumstances including CP, LAC , EEI, CSP and those in Young Offenders institutions 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There will be a plan for all children who have needs only capable of being met by a targeted intervention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There will be a minimum data set for the Child’s Plan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The Named person will on almost all cases instigate the plan, a Lead Professional being appointed as is appropriate.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GB"/>
              <a:t>www.scotland.gov.uk/gettingitright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Children and Young People (Scotland) Act 2014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mtClean="0"/>
              <a:t>Part 5 - Child’s Plan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smtClean="0"/>
              <a:t>A child has a wellbeing need if the child’s wellbeing is being, or is at risk of being, adversely affected by any matter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smtClean="0"/>
              <a:t>A “targeted intervention” is a service which–– 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smtClean="0"/>
              <a:t>meeting the needs of children whose needs are not capable of being met, or met fully, by the services which are provided generally to children by the authority.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smtClean="0"/>
              <a:t>A relevant/ listed must comply with any reasonable request made of the person to provide a person exercising functions under this Part with </a:t>
            </a:r>
            <a:r>
              <a:rPr lang="en-GB" altLang="en-US" sz="2400" b="1" smtClean="0"/>
              <a:t>information</a:t>
            </a:r>
            <a:r>
              <a:rPr lang="en-GB" altLang="en-US" sz="2400" smtClean="0"/>
              <a:t>, advice or assistance for that purpose</a:t>
            </a:r>
            <a:r>
              <a:rPr lang="en-GB" altLang="en-US" smtClean="0"/>
              <a:t>. </a:t>
            </a:r>
          </a:p>
          <a:p>
            <a:pPr eaLnBrk="1" hangingPunct="1">
              <a:lnSpc>
                <a:spcPct val="90000"/>
              </a:lnSpc>
            </a:pP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GB"/>
              <a:t>www.scotland.gov.uk/gettingitright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Children and Young People (Scotland) Act 2014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000" smtClean="0"/>
              <a:t>Alan Small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 smtClean="0"/>
              <a:t>Information Sharing and Technological Solutions Lead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 smtClean="0"/>
              <a:t>Getting it right for every child and young person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 smtClean="0"/>
              <a:t>Children's Rights and Wellbeing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 smtClean="0"/>
              <a:t>Scottish Government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 smtClean="0"/>
              <a:t>Victoria Quay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 smtClean="0"/>
              <a:t>Edinburgh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 smtClean="0"/>
              <a:t>EQ6 6QQ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 smtClean="0"/>
              <a:t>Alan.Small@scotland.gsi.gov.uk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 smtClean="0"/>
              <a:t>0131 244 7168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 smtClean="0"/>
              <a:t>07896281709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 smtClean="0"/>
              <a:t>07531311272</a:t>
            </a:r>
          </a:p>
          <a:p>
            <a:pPr>
              <a:lnSpc>
                <a:spcPct val="90000"/>
              </a:lnSpc>
            </a:pPr>
            <a:endParaRPr lang="en-GB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Children &amp; Young People </a:t>
            </a:r>
            <a:br>
              <a:rPr lang="en-GB" altLang="en-US" smtClean="0"/>
            </a:br>
            <a:r>
              <a:rPr lang="en-GB" altLang="en-US" smtClean="0"/>
              <a:t>(Scotland) Act 2014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419225"/>
            <a:ext cx="8924925" cy="4318000"/>
          </a:xfrm>
        </p:spPr>
        <p:txBody>
          <a:bodyPr/>
          <a:lstStyle/>
          <a:p>
            <a:pPr>
              <a:defRPr/>
            </a:pPr>
            <a:r>
              <a:rPr lang="en-GB" sz="2000" dirty="0" smtClean="0"/>
              <a:t>Royal Assent on 27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March 2014</a:t>
            </a:r>
          </a:p>
          <a:p>
            <a:pPr marL="400050" lvl="1" indent="0">
              <a:buFontTx/>
              <a:buNone/>
              <a:defRPr/>
            </a:pPr>
            <a:r>
              <a:rPr lang="en-GB" i="1" dirty="0" smtClean="0"/>
              <a:t>	</a:t>
            </a:r>
            <a:r>
              <a:rPr lang="en-GB" sz="2000" i="1" dirty="0" smtClean="0"/>
              <a:t>It is legislation now – just not enforced yet</a:t>
            </a:r>
          </a:p>
          <a:p>
            <a:pPr>
              <a:defRPr/>
            </a:pPr>
            <a:r>
              <a:rPr lang="en-GB" sz="2000" dirty="0" smtClean="0"/>
              <a:t>Early Learning and Child Care - provisions commenced 1</a:t>
            </a:r>
            <a:r>
              <a:rPr lang="en-GB" sz="2000" baseline="30000" dirty="0" smtClean="0"/>
              <a:t>st</a:t>
            </a:r>
            <a:r>
              <a:rPr lang="en-GB" sz="2000" dirty="0" smtClean="0"/>
              <a:t> August 2014</a:t>
            </a:r>
          </a:p>
          <a:p>
            <a:pPr>
              <a:defRPr/>
            </a:pPr>
            <a:endParaRPr lang="en-GB" sz="800" dirty="0" smtClean="0"/>
          </a:p>
          <a:p>
            <a:pPr>
              <a:defRPr/>
            </a:pPr>
            <a:r>
              <a:rPr lang="en-GB" sz="2000" dirty="0" smtClean="0"/>
              <a:t>Phased commencement of Act </a:t>
            </a:r>
            <a:r>
              <a:rPr lang="en-GB" sz="2000" dirty="0"/>
              <a:t>provisions </a:t>
            </a:r>
            <a:r>
              <a:rPr lang="en-GB" sz="2000" dirty="0" smtClean="0"/>
              <a:t>&amp; duties to allow for the development of capacity and capability to meet duties e.g. additional Health Visitors</a:t>
            </a:r>
            <a:endParaRPr lang="en-GB" sz="2000" dirty="0"/>
          </a:p>
          <a:p>
            <a:pPr marL="0" indent="0">
              <a:buFontTx/>
              <a:buNone/>
              <a:defRPr/>
            </a:pPr>
            <a:endParaRPr lang="en-GB" sz="800" dirty="0"/>
          </a:p>
          <a:p>
            <a:pPr>
              <a:defRPr/>
            </a:pPr>
            <a:r>
              <a:rPr lang="en-GB" sz="2000" dirty="0"/>
              <a:t>GIRFEC provisions and duties expected to commence in August 2016</a:t>
            </a:r>
          </a:p>
          <a:p>
            <a:pPr marL="0" indent="0">
              <a:buFontTx/>
              <a:buNone/>
              <a:defRPr/>
            </a:pPr>
            <a:r>
              <a:rPr lang="en-GB" sz="2400" i="1" dirty="0" smtClean="0"/>
              <a:t>	</a:t>
            </a:r>
            <a:r>
              <a:rPr lang="en-GB" sz="2000" i="1" dirty="0"/>
              <a:t>Requires f</a:t>
            </a:r>
            <a:r>
              <a:rPr lang="en-GB" sz="2000" i="1" dirty="0" smtClean="0"/>
              <a:t>ull consistent compliance with all aspects of legislation that have 	been commenced – every child, every practitioner, all of the time.</a:t>
            </a:r>
          </a:p>
          <a:p>
            <a:pPr marL="0" indent="0">
              <a:buFontTx/>
              <a:buNone/>
              <a:defRPr/>
            </a:pPr>
            <a:endParaRPr lang="en-GB" sz="800" dirty="0"/>
          </a:p>
          <a:p>
            <a:pPr>
              <a:defRPr/>
            </a:pPr>
            <a:r>
              <a:rPr lang="en-GB" sz="2000" b="1" dirty="0" smtClean="0">
                <a:latin typeface="+mj-lt"/>
              </a:rPr>
              <a:t>Statutory duties on a range of Public bodies relating to information sharing </a:t>
            </a:r>
          </a:p>
          <a:p>
            <a:pPr>
              <a:defRPr/>
            </a:pPr>
            <a:r>
              <a:rPr lang="en-GB" sz="2000" dirty="0" smtClean="0"/>
              <a:t>Statutory requests for help/ assistance to a Health Board/Local Authority/Independent School. 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GB" smtClean="0"/>
              <a:t>www.scotland.gov.uk/gettingitright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 txBox="1">
            <a:spLocks noGrp="1"/>
          </p:cNvSpPr>
          <p:nvPr/>
        </p:nvSpPr>
        <p:spPr bwMode="auto">
          <a:xfrm>
            <a:off x="107950" y="6332538"/>
            <a:ext cx="7850188" cy="33972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en-GB" altLang="en-US" sz="2000" b="1">
                <a:solidFill>
                  <a:srgbClr val="1C3864"/>
                </a:solidFill>
                <a:latin typeface="Calibri" pitchFamily="34" charset="0"/>
              </a:rPr>
              <a:t>www.scotland.gov.uk/gettingitright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950" y="107950"/>
            <a:ext cx="8672513" cy="1455738"/>
          </a:xfrm>
          <a:noFill/>
        </p:spPr>
        <p:txBody>
          <a:bodyPr/>
          <a:lstStyle/>
          <a:p>
            <a:pPr marL="342900" indent="-342900" eaLnBrk="1" hangingPunct="1"/>
            <a:r>
              <a:rPr lang="en-GB" altLang="en-US" smtClean="0"/>
              <a:t>CYP (S) Act 2014</a:t>
            </a:r>
            <a:br>
              <a:rPr lang="en-GB" altLang="en-US" smtClean="0"/>
            </a:br>
            <a:r>
              <a:rPr lang="en-GB" altLang="en-US" smtClean="0"/>
              <a:t>Key GIRFEC Provisions &amp; Duties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416050"/>
            <a:ext cx="8928100" cy="5441950"/>
          </a:xfrm>
        </p:spPr>
        <p:txBody>
          <a:bodyPr/>
          <a:lstStyle/>
          <a:p>
            <a:pPr>
              <a:defRPr/>
            </a:pPr>
            <a:r>
              <a:rPr lang="en-GB" sz="2000" dirty="0" smtClean="0"/>
              <a:t>Wellbeing defined through indicators – </a:t>
            </a:r>
            <a:r>
              <a:rPr lang="en-GB" sz="2000" dirty="0" err="1" smtClean="0"/>
              <a:t>SHANARRI</a:t>
            </a:r>
            <a:endParaRPr lang="en-GB" sz="2000" dirty="0" smtClean="0"/>
          </a:p>
          <a:p>
            <a:pPr marL="0" lvl="1" indent="0">
              <a:buFontTx/>
              <a:buNone/>
              <a:defRPr/>
            </a:pPr>
            <a:r>
              <a:rPr lang="en-GB" sz="1600" dirty="0" smtClean="0"/>
              <a:t>	Safe, Healthy, Achieving, Nurtured, Active, Respected, Responsible, Included       </a:t>
            </a:r>
          </a:p>
          <a:p>
            <a:pPr marL="342900" lvl="1" indent="-342900">
              <a:buFontTx/>
              <a:buChar char="•"/>
              <a:defRPr/>
            </a:pPr>
            <a:r>
              <a:rPr lang="en-GB" sz="2000" dirty="0">
                <a:ea typeface="+mn-ea"/>
                <a:cs typeface="+mn-cs"/>
              </a:rPr>
              <a:t>Duty to make available universal provision of Named Person Service from birth (NHS Boards responsibility until age of school entry, then Local Authority)</a:t>
            </a:r>
          </a:p>
          <a:p>
            <a:pPr>
              <a:defRPr/>
            </a:pPr>
            <a:r>
              <a:rPr lang="en-GB" sz="2000" dirty="0" smtClean="0"/>
              <a:t>Duty of NP Service to Promote, Support and Safeguard Wellbeing</a:t>
            </a:r>
          </a:p>
          <a:p>
            <a:pPr>
              <a:defRPr/>
            </a:pPr>
            <a:r>
              <a:rPr lang="en-GB" sz="2000" b="1" dirty="0" smtClean="0"/>
              <a:t>Duty </a:t>
            </a:r>
            <a:r>
              <a:rPr lang="en-GB" sz="2000" b="1" dirty="0"/>
              <a:t>to share information with Named Person Service/ Duty on Named Person Service to share information to promote, support or safeguard </a:t>
            </a:r>
            <a:r>
              <a:rPr lang="en-GB" sz="2000" b="1" dirty="0" smtClean="0"/>
              <a:t>wellbeing of child or young person – specific tests and requirements</a:t>
            </a:r>
            <a:endParaRPr lang="en-GB" sz="2000" b="1" dirty="0"/>
          </a:p>
          <a:p>
            <a:pPr>
              <a:defRPr/>
            </a:pPr>
            <a:r>
              <a:rPr lang="en-GB" sz="2000" b="1" dirty="0" smtClean="0"/>
              <a:t>Provision in </a:t>
            </a:r>
            <a:r>
              <a:rPr lang="en-GB" sz="2000" b="1" dirty="0"/>
              <a:t>the Act to permit information sharing </a:t>
            </a:r>
            <a:r>
              <a:rPr lang="en-GB" sz="2000" b="1" dirty="0" smtClean="0"/>
              <a:t>where </a:t>
            </a:r>
            <a:r>
              <a:rPr lang="en-GB" sz="2000" b="1" dirty="0"/>
              <a:t>there is a duty of confidentiality</a:t>
            </a:r>
          </a:p>
          <a:p>
            <a:pPr>
              <a:defRPr/>
            </a:pPr>
            <a:r>
              <a:rPr lang="en-GB" sz="2000" dirty="0"/>
              <a:t>Provision for Named Person Service to make statutory requests for help to Relevant Authorities  (incl. Boards and Local Authorities) </a:t>
            </a:r>
          </a:p>
          <a:p>
            <a:pPr>
              <a:defRPr/>
            </a:pPr>
            <a:r>
              <a:rPr lang="en-GB" sz="2000" dirty="0" smtClean="0"/>
              <a:t>Duty on </a:t>
            </a:r>
            <a:r>
              <a:rPr lang="en-GB" sz="2000" dirty="0"/>
              <a:t>Boards and Local Authorities </a:t>
            </a:r>
            <a:r>
              <a:rPr lang="en-GB" sz="2000" dirty="0" smtClean="0"/>
              <a:t>to provide help unless specific conditions are met – requests can made in regard of all services provided incl. commissioned and contracted services</a:t>
            </a:r>
          </a:p>
          <a:p>
            <a:pPr marL="0" indent="0">
              <a:buFontTx/>
              <a:buNone/>
              <a:defRPr/>
            </a:pPr>
            <a:r>
              <a:rPr lang="en-GB" sz="2000" dirty="0"/>
              <a:t>				</a:t>
            </a:r>
          </a:p>
          <a:p>
            <a:pPr>
              <a:defRPr/>
            </a:pP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447675" y="101600"/>
            <a:ext cx="8248650" cy="6711950"/>
            <a:chOff x="613402" y="101215"/>
            <a:chExt cx="8082217" cy="6712161"/>
          </a:xfrm>
        </p:grpSpPr>
        <p:sp>
          <p:nvSpPr>
            <p:cNvPr id="73" name="Isosceles Triangle 72"/>
            <p:cNvSpPr/>
            <p:nvPr/>
          </p:nvSpPr>
          <p:spPr>
            <a:xfrm>
              <a:off x="613402" y="625106"/>
              <a:ext cx="7736903" cy="4672160"/>
            </a:xfrm>
            <a:prstGeom prst="triangle">
              <a:avLst>
                <a:gd name="adj" fmla="val 5132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1671121" y="1234726"/>
              <a:ext cx="5689906" cy="3659303"/>
            </a:xfrm>
            <a:prstGeom prst="triangle">
              <a:avLst>
                <a:gd name="adj" fmla="val 50393"/>
              </a:avLst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" name="Flowchart: Connector 4"/>
            <p:cNvSpPr/>
            <p:nvPr/>
          </p:nvSpPr>
          <p:spPr>
            <a:xfrm>
              <a:off x="3635679" y="2587318"/>
              <a:ext cx="1799677" cy="1727254"/>
            </a:xfrm>
            <a:prstGeom prst="flowChartConnector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GB" sz="1200" dirty="0"/>
                <a:t>Named person</a:t>
              </a:r>
            </a:p>
          </p:txBody>
        </p:sp>
        <p:sp>
          <p:nvSpPr>
            <p:cNvPr id="4" name="Flowchart: Connector 3"/>
            <p:cNvSpPr/>
            <p:nvPr/>
          </p:nvSpPr>
          <p:spPr>
            <a:xfrm>
              <a:off x="3996548" y="2947692"/>
              <a:ext cx="1079495" cy="1008094"/>
            </a:xfrm>
            <a:prstGeom prst="flowChartConnector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GB" sz="1200" b="1" dirty="0"/>
                <a:t>Child/</a:t>
              </a:r>
            </a:p>
            <a:p>
              <a:pPr>
                <a:defRPr/>
              </a:pPr>
              <a:r>
                <a:rPr lang="en-GB" sz="1200" b="1" dirty="0"/>
                <a:t>Young Person/</a:t>
              </a:r>
            </a:p>
            <a:p>
              <a:pPr>
                <a:defRPr/>
              </a:pPr>
              <a:endParaRPr lang="en-GB" sz="1200" b="1" dirty="0"/>
            </a:p>
          </p:txBody>
        </p:sp>
        <p:sp>
          <p:nvSpPr>
            <p:cNvPr id="6151" name="TextBox 5"/>
            <p:cNvSpPr txBox="1">
              <a:spLocks noChangeArrowheads="1"/>
            </p:cNvSpPr>
            <p:nvPr/>
          </p:nvSpPr>
          <p:spPr bwMode="auto">
            <a:xfrm>
              <a:off x="4221716" y="2667328"/>
              <a:ext cx="7232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en-US" sz="1400" b="1">
                  <a:solidFill>
                    <a:schemeClr val="bg1"/>
                  </a:solidFill>
                </a:rPr>
                <a:t>Named</a:t>
              </a:r>
            </a:p>
          </p:txBody>
        </p:sp>
        <p:sp>
          <p:nvSpPr>
            <p:cNvPr id="6152" name="TextBox 7"/>
            <p:cNvSpPr txBox="1">
              <a:spLocks noChangeArrowheads="1"/>
            </p:cNvSpPr>
            <p:nvPr/>
          </p:nvSpPr>
          <p:spPr bwMode="auto">
            <a:xfrm rot="3226671">
              <a:off x="5322064" y="2590967"/>
              <a:ext cx="134568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en-US" sz="2400" b="1"/>
                <a:t>Promote</a:t>
              </a:r>
              <a:r>
                <a:rPr lang="en-GB" altLang="en-US"/>
                <a:t> </a:t>
              </a:r>
            </a:p>
          </p:txBody>
        </p:sp>
        <p:sp>
          <p:nvSpPr>
            <p:cNvPr id="6153" name="TextBox 8"/>
            <p:cNvSpPr txBox="1">
              <a:spLocks noChangeArrowheads="1"/>
            </p:cNvSpPr>
            <p:nvPr/>
          </p:nvSpPr>
          <p:spPr bwMode="auto">
            <a:xfrm rot="-3103055">
              <a:off x="2507836" y="2471265"/>
              <a:ext cx="126028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en-US" sz="2400" b="1"/>
                <a:t>Support</a:t>
              </a:r>
              <a:r>
                <a:rPr lang="en-GB" altLang="en-US"/>
                <a:t> </a:t>
              </a:r>
            </a:p>
          </p:txBody>
        </p:sp>
        <p:sp>
          <p:nvSpPr>
            <p:cNvPr id="6154" name="TextBox 9"/>
            <p:cNvSpPr txBox="1">
              <a:spLocks noChangeArrowheads="1"/>
            </p:cNvSpPr>
            <p:nvPr/>
          </p:nvSpPr>
          <p:spPr bwMode="auto">
            <a:xfrm>
              <a:off x="3810156" y="4826769"/>
              <a:ext cx="1462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en-US" sz="2400" b="1"/>
                <a:t>Safeguard</a:t>
              </a:r>
            </a:p>
          </p:txBody>
        </p:sp>
        <p:sp>
          <p:nvSpPr>
            <p:cNvPr id="6155" name="TextBox 10"/>
            <p:cNvSpPr txBox="1">
              <a:spLocks noChangeArrowheads="1"/>
            </p:cNvSpPr>
            <p:nvPr/>
          </p:nvSpPr>
          <p:spPr bwMode="auto">
            <a:xfrm rot="1606822">
              <a:off x="5641284" y="3816623"/>
              <a:ext cx="70724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en-US" sz="1200"/>
                <a:t>Advising</a:t>
              </a:r>
            </a:p>
          </p:txBody>
        </p:sp>
        <p:sp>
          <p:nvSpPr>
            <p:cNvPr id="6156" name="TextBox 11"/>
            <p:cNvSpPr txBox="1">
              <a:spLocks noChangeArrowheads="1"/>
            </p:cNvSpPr>
            <p:nvPr/>
          </p:nvSpPr>
          <p:spPr bwMode="auto">
            <a:xfrm rot="1160570">
              <a:off x="2823905" y="3975233"/>
              <a:ext cx="79130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en-US" sz="1200"/>
                <a:t>Informing</a:t>
              </a:r>
            </a:p>
          </p:txBody>
        </p:sp>
        <p:sp>
          <p:nvSpPr>
            <p:cNvPr id="6157" name="TextBox 12"/>
            <p:cNvSpPr txBox="1">
              <a:spLocks noChangeArrowheads="1"/>
            </p:cNvSpPr>
            <p:nvPr/>
          </p:nvSpPr>
          <p:spPr bwMode="auto">
            <a:xfrm>
              <a:off x="4113489" y="1679322"/>
              <a:ext cx="90441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en-US" sz="1200"/>
                <a:t>Supporting </a:t>
              </a:r>
            </a:p>
          </p:txBody>
        </p:sp>
        <p:sp>
          <p:nvSpPr>
            <p:cNvPr id="6158" name="TextBox 13"/>
            <p:cNvSpPr txBox="1">
              <a:spLocks noChangeArrowheads="1"/>
            </p:cNvSpPr>
            <p:nvPr/>
          </p:nvSpPr>
          <p:spPr bwMode="auto">
            <a:xfrm rot="1096531">
              <a:off x="2512238" y="4314442"/>
              <a:ext cx="69602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en-US" sz="1200"/>
                <a:t>Helping </a:t>
              </a:r>
            </a:p>
          </p:txBody>
        </p:sp>
        <p:cxnSp>
          <p:nvCxnSpPr>
            <p:cNvPr id="17" name="Straight Arrow Connector 16"/>
            <p:cNvCxnSpPr>
              <a:endCxn id="6153" idx="2"/>
            </p:cNvCxnSpPr>
            <p:nvPr/>
          </p:nvCxnSpPr>
          <p:spPr>
            <a:xfrm flipH="1" flipV="1">
              <a:off x="3319918" y="2844501"/>
              <a:ext cx="494639" cy="250833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6074654" y="1052158"/>
              <a:ext cx="2166768" cy="1649464"/>
            </a:xfrm>
            <a:prstGeom prst="straightConnector1">
              <a:avLst/>
            </a:prstGeom>
            <a:ln w="76200">
              <a:solidFill>
                <a:srgbClr val="FFC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61" name="TextBox 33"/>
            <p:cNvSpPr txBox="1">
              <a:spLocks noChangeArrowheads="1"/>
            </p:cNvSpPr>
            <p:nvPr/>
          </p:nvSpPr>
          <p:spPr bwMode="auto">
            <a:xfrm rot="1691767">
              <a:off x="5107954" y="4236964"/>
              <a:ext cx="130715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en-US" sz="1200"/>
                <a:t>Requests for help </a:t>
              </a:r>
            </a:p>
          </p:txBody>
        </p:sp>
        <p:sp>
          <p:nvSpPr>
            <p:cNvPr id="6162" name="TextBox 31"/>
            <p:cNvSpPr txBox="1">
              <a:spLocks noChangeArrowheads="1"/>
            </p:cNvSpPr>
            <p:nvPr/>
          </p:nvSpPr>
          <p:spPr bwMode="auto">
            <a:xfrm>
              <a:off x="5094704" y="724983"/>
              <a:ext cx="81490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en-US" sz="1400">
                  <a:solidFill>
                    <a:srgbClr val="FF0000"/>
                  </a:solidFill>
                </a:rPr>
                <a:t>Systems </a:t>
              </a:r>
            </a:p>
          </p:txBody>
        </p:sp>
        <p:sp>
          <p:nvSpPr>
            <p:cNvPr id="6163" name="TextBox 32"/>
            <p:cNvSpPr txBox="1">
              <a:spLocks noChangeArrowheads="1"/>
            </p:cNvSpPr>
            <p:nvPr/>
          </p:nvSpPr>
          <p:spPr bwMode="auto">
            <a:xfrm>
              <a:off x="7435343" y="3608277"/>
              <a:ext cx="89832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en-US" sz="1400">
                  <a:solidFill>
                    <a:srgbClr val="FF0000"/>
                  </a:solidFill>
                </a:rPr>
                <a:t>Processes</a:t>
              </a:r>
            </a:p>
          </p:txBody>
        </p:sp>
        <p:sp>
          <p:nvSpPr>
            <p:cNvPr id="6164" name="TextBox 47"/>
            <p:cNvSpPr txBox="1">
              <a:spLocks noChangeArrowheads="1"/>
            </p:cNvSpPr>
            <p:nvPr/>
          </p:nvSpPr>
          <p:spPr bwMode="auto">
            <a:xfrm>
              <a:off x="5616809" y="1340537"/>
              <a:ext cx="114419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altLang="en-US" sz="1400">
                  <a:solidFill>
                    <a:srgbClr val="FF0000"/>
                  </a:solidFill>
                </a:rPr>
                <a:t>Procedures  </a:t>
              </a:r>
            </a:p>
          </p:txBody>
        </p:sp>
        <p:sp>
          <p:nvSpPr>
            <p:cNvPr id="6165" name="TextBox 58"/>
            <p:cNvSpPr txBox="1">
              <a:spLocks noChangeArrowheads="1"/>
            </p:cNvSpPr>
            <p:nvPr/>
          </p:nvSpPr>
          <p:spPr bwMode="auto">
            <a:xfrm>
              <a:off x="4174358" y="3959845"/>
              <a:ext cx="73424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en-US" sz="1400" b="1">
                  <a:solidFill>
                    <a:schemeClr val="bg1"/>
                  </a:solidFill>
                </a:rPr>
                <a:t>Person 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946606" y="101215"/>
              <a:ext cx="3599355" cy="5238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800" b="1" dirty="0">
                  <a:solidFill>
                    <a:schemeClr val="tx2">
                      <a:lumMod val="75000"/>
                    </a:schemeClr>
                  </a:solidFill>
                </a:rPr>
                <a:t>Named Person Service </a:t>
              </a:r>
            </a:p>
          </p:txBody>
        </p:sp>
        <p:sp>
          <p:nvSpPr>
            <p:cNvPr id="6167" name="TextBox 44"/>
            <p:cNvSpPr txBox="1">
              <a:spLocks noChangeArrowheads="1"/>
            </p:cNvSpPr>
            <p:nvPr/>
          </p:nvSpPr>
          <p:spPr bwMode="auto">
            <a:xfrm rot="-2300145">
              <a:off x="6217997" y="1679323"/>
              <a:ext cx="150098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en-US" sz="1200" b="1">
                  <a:solidFill>
                    <a:schemeClr val="tx2"/>
                  </a:solidFill>
                </a:rPr>
                <a:t>Information</a:t>
              </a:r>
              <a:r>
                <a:rPr lang="en-GB" altLang="en-US" sz="1200">
                  <a:solidFill>
                    <a:schemeClr val="tx2"/>
                  </a:solidFill>
                </a:rPr>
                <a:t> </a:t>
              </a:r>
              <a:r>
                <a:rPr lang="en-GB" altLang="en-US" sz="1200" b="1">
                  <a:solidFill>
                    <a:schemeClr val="tx2"/>
                  </a:solidFill>
                </a:rPr>
                <a:t>Sharing </a:t>
              </a:r>
            </a:p>
          </p:txBody>
        </p:sp>
        <p:cxnSp>
          <p:nvCxnSpPr>
            <p:cNvPr id="75" name="Straight Arrow Connector 74"/>
            <p:cNvCxnSpPr/>
            <p:nvPr/>
          </p:nvCxnSpPr>
          <p:spPr>
            <a:xfrm flipV="1">
              <a:off x="5314029" y="2890541"/>
              <a:ext cx="373313" cy="250833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5" idx="4"/>
              <a:endCxn id="6154" idx="0"/>
            </p:cNvCxnSpPr>
            <p:nvPr/>
          </p:nvCxnSpPr>
          <p:spPr>
            <a:xfrm>
              <a:off x="4536295" y="4314572"/>
              <a:ext cx="4667" cy="512779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/>
            <p:nvPr/>
          </p:nvCxnSpPr>
          <p:spPr>
            <a:xfrm flipH="1" flipV="1">
              <a:off x="1115819" y="1052158"/>
              <a:ext cx="1945891" cy="1614538"/>
            </a:xfrm>
            <a:prstGeom prst="straightConnector1">
              <a:avLst/>
            </a:prstGeom>
            <a:ln w="76200">
              <a:solidFill>
                <a:srgbClr val="FFC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71" name="TextBox 102"/>
            <p:cNvSpPr txBox="1">
              <a:spLocks noChangeArrowheads="1"/>
            </p:cNvSpPr>
            <p:nvPr/>
          </p:nvSpPr>
          <p:spPr bwMode="auto">
            <a:xfrm rot="2354876">
              <a:off x="1338469" y="1535612"/>
              <a:ext cx="150098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en-US" sz="1200" b="1">
                  <a:solidFill>
                    <a:schemeClr val="tx2"/>
                  </a:solidFill>
                </a:rPr>
                <a:t>Information</a:t>
              </a:r>
              <a:r>
                <a:rPr lang="en-GB" altLang="en-US" sz="1200">
                  <a:solidFill>
                    <a:schemeClr val="tx2"/>
                  </a:solidFill>
                </a:rPr>
                <a:t> </a:t>
              </a:r>
              <a:r>
                <a:rPr lang="en-GB" altLang="en-US" sz="1200" b="1">
                  <a:solidFill>
                    <a:schemeClr val="tx2"/>
                  </a:solidFill>
                </a:rPr>
                <a:t>Sharing </a:t>
              </a:r>
            </a:p>
          </p:txBody>
        </p:sp>
        <p:sp>
          <p:nvSpPr>
            <p:cNvPr id="6172" name="TextBox 103"/>
            <p:cNvSpPr txBox="1">
              <a:spLocks noChangeArrowheads="1"/>
            </p:cNvSpPr>
            <p:nvPr/>
          </p:nvSpPr>
          <p:spPr bwMode="auto">
            <a:xfrm rot="-5400000">
              <a:off x="3950863" y="5853511"/>
              <a:ext cx="94955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en-US" sz="1200" b="1">
                  <a:solidFill>
                    <a:schemeClr val="tx2"/>
                  </a:solidFill>
                </a:rPr>
                <a:t>Information</a:t>
              </a:r>
            </a:p>
          </p:txBody>
        </p:sp>
        <p:cxnSp>
          <p:nvCxnSpPr>
            <p:cNvPr id="106" name="Straight Arrow Connector 105"/>
            <p:cNvCxnSpPr/>
            <p:nvPr/>
          </p:nvCxnSpPr>
          <p:spPr>
            <a:xfrm flipH="1" flipV="1">
              <a:off x="4536295" y="5209951"/>
              <a:ext cx="29554" cy="1603425"/>
            </a:xfrm>
            <a:prstGeom prst="straightConnector1">
              <a:avLst/>
            </a:prstGeom>
            <a:ln w="76200">
              <a:solidFill>
                <a:srgbClr val="FFC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74" name="TextBox 109"/>
            <p:cNvSpPr txBox="1">
              <a:spLocks noChangeArrowheads="1"/>
            </p:cNvSpPr>
            <p:nvPr/>
          </p:nvSpPr>
          <p:spPr bwMode="auto">
            <a:xfrm>
              <a:off x="7829356" y="4128713"/>
              <a:ext cx="86626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en-US" sz="1400">
                  <a:solidFill>
                    <a:srgbClr val="FF0000"/>
                  </a:solidFill>
                </a:rPr>
                <a:t>Protocols</a:t>
              </a:r>
            </a:p>
          </p:txBody>
        </p:sp>
        <p:sp>
          <p:nvSpPr>
            <p:cNvPr id="6175" name="TextBox 110"/>
            <p:cNvSpPr txBox="1">
              <a:spLocks noChangeArrowheads="1"/>
            </p:cNvSpPr>
            <p:nvPr/>
          </p:nvSpPr>
          <p:spPr bwMode="auto">
            <a:xfrm>
              <a:off x="2765535" y="744959"/>
              <a:ext cx="123040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en-US" sz="1400">
                  <a:solidFill>
                    <a:srgbClr val="FF0000"/>
                  </a:solidFill>
                </a:rPr>
                <a:t>Infrastructure </a:t>
              </a:r>
            </a:p>
          </p:txBody>
        </p:sp>
        <p:sp>
          <p:nvSpPr>
            <p:cNvPr id="6176" name="TextBox 111"/>
            <p:cNvSpPr txBox="1">
              <a:spLocks noChangeArrowheads="1"/>
            </p:cNvSpPr>
            <p:nvPr/>
          </p:nvSpPr>
          <p:spPr bwMode="auto">
            <a:xfrm>
              <a:off x="2700062" y="1338976"/>
              <a:ext cx="72449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en-US" sz="1400">
                  <a:solidFill>
                    <a:srgbClr val="FF0000"/>
                  </a:solidFill>
                </a:rPr>
                <a:t>People </a:t>
              </a:r>
            </a:p>
          </p:txBody>
        </p:sp>
        <p:sp>
          <p:nvSpPr>
            <p:cNvPr id="6177" name="TextBox 137"/>
            <p:cNvSpPr txBox="1">
              <a:spLocks noChangeArrowheads="1"/>
            </p:cNvSpPr>
            <p:nvPr/>
          </p:nvSpPr>
          <p:spPr bwMode="auto">
            <a:xfrm>
              <a:off x="613402" y="3451063"/>
              <a:ext cx="806741" cy="311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altLang="en-US" sz="1400">
                  <a:solidFill>
                    <a:srgbClr val="FF0000"/>
                  </a:solidFill>
                </a:rPr>
                <a:t>Advice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 rot="16200000">
              <a:off x="4279624" y="5836713"/>
              <a:ext cx="771549" cy="27687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1200" b="1" dirty="0">
                  <a:solidFill>
                    <a:schemeClr val="tx2">
                      <a:lumMod val="75000"/>
                    </a:schemeClr>
                  </a:solidFill>
                </a:rPr>
                <a:t>Sharing </a:t>
              </a:r>
            </a:p>
          </p:txBody>
        </p:sp>
        <p:sp>
          <p:nvSpPr>
            <p:cNvPr id="6179" name="TextBox 141"/>
            <p:cNvSpPr txBox="1">
              <a:spLocks noChangeArrowheads="1"/>
            </p:cNvSpPr>
            <p:nvPr/>
          </p:nvSpPr>
          <p:spPr bwMode="auto">
            <a:xfrm>
              <a:off x="3658097" y="2184700"/>
              <a:ext cx="180344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en-US" sz="1200"/>
                <a:t>Contacting other services </a:t>
              </a:r>
            </a:p>
          </p:txBody>
        </p:sp>
        <p:sp>
          <p:nvSpPr>
            <p:cNvPr id="6180" name="TextBox 35"/>
            <p:cNvSpPr txBox="1">
              <a:spLocks noChangeArrowheads="1"/>
            </p:cNvSpPr>
            <p:nvPr/>
          </p:nvSpPr>
          <p:spPr bwMode="auto">
            <a:xfrm>
              <a:off x="6833310" y="2433081"/>
              <a:ext cx="5629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en-US" sz="1400">
                  <a:solidFill>
                    <a:srgbClr val="FF0000"/>
                  </a:solidFill>
                </a:rPr>
                <a:t>Help </a:t>
              </a:r>
            </a:p>
          </p:txBody>
        </p:sp>
        <p:sp>
          <p:nvSpPr>
            <p:cNvPr id="6181" name="TextBox 36"/>
            <p:cNvSpPr txBox="1">
              <a:spLocks noChangeArrowheads="1"/>
            </p:cNvSpPr>
            <p:nvPr/>
          </p:nvSpPr>
          <p:spPr bwMode="auto">
            <a:xfrm>
              <a:off x="7031634" y="2987079"/>
              <a:ext cx="7293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en-US" sz="1400">
                  <a:solidFill>
                    <a:srgbClr val="FF0000"/>
                  </a:solidFill>
                </a:rPr>
                <a:t>Policies</a:t>
              </a:r>
            </a:p>
          </p:txBody>
        </p:sp>
        <p:sp>
          <p:nvSpPr>
            <p:cNvPr id="6182" name="TextBox 37"/>
            <p:cNvSpPr txBox="1">
              <a:spLocks noChangeArrowheads="1"/>
            </p:cNvSpPr>
            <p:nvPr/>
          </p:nvSpPr>
          <p:spPr bwMode="auto">
            <a:xfrm rot="-5400000">
              <a:off x="3468802" y="5589240"/>
              <a:ext cx="5629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en-US" sz="1400">
                  <a:solidFill>
                    <a:srgbClr val="FF0000"/>
                  </a:solidFill>
                </a:rPr>
                <a:t>Help </a:t>
              </a:r>
            </a:p>
          </p:txBody>
        </p:sp>
        <p:sp>
          <p:nvSpPr>
            <p:cNvPr id="6183" name="TextBox 38"/>
            <p:cNvSpPr txBox="1">
              <a:spLocks noChangeArrowheads="1"/>
            </p:cNvSpPr>
            <p:nvPr/>
          </p:nvSpPr>
          <p:spPr bwMode="auto">
            <a:xfrm>
              <a:off x="1420143" y="2753714"/>
              <a:ext cx="56297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altLang="en-US" sz="1400">
                  <a:solidFill>
                    <a:srgbClr val="FF0000"/>
                  </a:solidFill>
                </a:rPr>
                <a:t>Help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GIRFEC duties – info sharing</a:t>
            </a:r>
            <a:br>
              <a:rPr lang="en-GB" altLang="en-US" smtClean="0"/>
            </a:br>
            <a:r>
              <a:rPr lang="en-GB" altLang="en-US" smtClean="0"/>
              <a:t>Part 4 Section 23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0" y="1260475"/>
            <a:ext cx="9055100" cy="4718050"/>
          </a:xfrm>
          <a:noFill/>
        </p:spPr>
        <p:txBody>
          <a:bodyPr/>
          <a:lstStyle/>
          <a:p>
            <a:pPr>
              <a:defRPr/>
            </a:pPr>
            <a:r>
              <a:rPr lang="en-GB" sz="2000" dirty="0" smtClean="0"/>
              <a:t>Information</a:t>
            </a:r>
            <a:r>
              <a:rPr lang="en-GB" sz="2200" dirty="0" smtClean="0"/>
              <a:t> to be shared by outgoing Named Service with incoming Named Person Service that is:</a:t>
            </a:r>
            <a:r>
              <a:rPr lang="en-GB" sz="2400" dirty="0" smtClean="0"/>
              <a:t> </a:t>
            </a:r>
          </a:p>
          <a:p>
            <a:pPr marL="800100" lvl="1" indent="-342900">
              <a:buFont typeface="+mj-lt"/>
              <a:buAutoNum type="alphaLcParenR"/>
              <a:defRPr/>
            </a:pPr>
            <a:r>
              <a:rPr lang="en-GB" sz="1800" dirty="0"/>
              <a:t>l</a:t>
            </a:r>
            <a:r>
              <a:rPr lang="en-GB" sz="1800" dirty="0" smtClean="0"/>
              <a:t>ikely to be relevant to functions of Named Person </a:t>
            </a:r>
          </a:p>
          <a:p>
            <a:pPr lvl="2">
              <a:defRPr/>
            </a:pPr>
            <a:r>
              <a:rPr lang="en-GB" sz="1600" dirty="0"/>
              <a:t>p</a:t>
            </a:r>
            <a:r>
              <a:rPr lang="en-GB" sz="1600" dirty="0" smtClean="0"/>
              <a:t>romote, support and safeguard wellbeing of specific child</a:t>
            </a:r>
          </a:p>
          <a:p>
            <a:pPr marL="800100" lvl="1" indent="-342900">
              <a:buFont typeface="+mj-lt"/>
              <a:buAutoNum type="alphaLcParenR"/>
              <a:defRPr/>
            </a:pPr>
            <a:r>
              <a:rPr lang="en-GB" sz="1800" dirty="0"/>
              <a:t>and ought to be shared</a:t>
            </a:r>
          </a:p>
          <a:p>
            <a:pPr lvl="2">
              <a:defRPr/>
            </a:pPr>
            <a:r>
              <a:rPr lang="en-GB" sz="1600" dirty="0"/>
              <a:t>w</a:t>
            </a:r>
            <a:r>
              <a:rPr lang="en-GB" sz="1600" dirty="0" smtClean="0"/>
              <a:t>here reasonably practicable,  obtain and have regard to the views of child taking account of age and maturity – note views of parent or anyone else are not required</a:t>
            </a:r>
          </a:p>
          <a:p>
            <a:pPr lvl="2">
              <a:defRPr/>
            </a:pPr>
            <a:r>
              <a:rPr lang="en-GB" sz="1600" dirty="0"/>
              <a:t>s</a:t>
            </a:r>
            <a:r>
              <a:rPr lang="en-GB" sz="1600" dirty="0" smtClean="0"/>
              <a:t>haring outweighs any likely adverse effect on child's wellbeing –note no requirement to consider effect on parent or other</a:t>
            </a:r>
          </a:p>
          <a:p>
            <a:pPr marL="800100" lvl="1" indent="-342900">
              <a:buFont typeface="+mj-lt"/>
              <a:buAutoNum type="alphaLcParenR"/>
              <a:defRPr/>
            </a:pPr>
            <a:r>
              <a:rPr lang="en-GB" sz="1800" dirty="0"/>
              <a:t>it does not prejudice criminal investigation or </a:t>
            </a:r>
            <a:r>
              <a:rPr lang="en-GB" sz="1800" dirty="0" smtClean="0"/>
              <a:t>prosecution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000" dirty="0" smtClean="0">
                <a:latin typeface="+mj-lt"/>
              </a:rPr>
              <a:t>Most generally when Child starts primary school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000" dirty="0" smtClean="0">
                <a:latin typeface="+mj-lt"/>
              </a:rPr>
              <a:t>But also when child moves to another area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GB" sz="2000" dirty="0" smtClean="0">
                <a:latin typeface="+mj-lt"/>
              </a:rPr>
              <a:t>Separate process to traditional transition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GB" dirty="0" smtClean="0"/>
              <a:t>www.scotland.gov.uk/gettingitright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GIRFEC duties – info sharing</a:t>
            </a:r>
            <a:br>
              <a:rPr lang="en-GB" altLang="en-US" smtClean="0"/>
            </a:br>
            <a:r>
              <a:rPr lang="en-GB" altLang="en-US" smtClean="0"/>
              <a:t>Part 4 Section 26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0" y="1260475"/>
            <a:ext cx="9055100" cy="4718050"/>
          </a:xfrm>
          <a:noFill/>
        </p:spPr>
        <p:txBody>
          <a:bodyPr/>
          <a:lstStyle/>
          <a:p>
            <a:pPr>
              <a:defRPr/>
            </a:pPr>
            <a:r>
              <a:rPr lang="en-GB" sz="2200" dirty="0" smtClean="0"/>
              <a:t>Information to be shared with Named Person if:</a:t>
            </a:r>
            <a:r>
              <a:rPr lang="en-GB" sz="2400" dirty="0" smtClean="0"/>
              <a:t> </a:t>
            </a:r>
          </a:p>
          <a:p>
            <a:pPr marL="800100" lvl="1" indent="-342900">
              <a:buFont typeface="+mj-lt"/>
              <a:buAutoNum type="alphaLcParenR"/>
              <a:defRPr/>
            </a:pPr>
            <a:r>
              <a:rPr lang="en-GB" sz="1800" dirty="0"/>
              <a:t>l</a:t>
            </a:r>
            <a:r>
              <a:rPr lang="en-GB" sz="1800" dirty="0" smtClean="0"/>
              <a:t>ikely to be relevant to functions of Named Person </a:t>
            </a:r>
          </a:p>
          <a:p>
            <a:pPr lvl="2">
              <a:defRPr/>
            </a:pPr>
            <a:r>
              <a:rPr lang="en-GB" sz="1600" dirty="0"/>
              <a:t>p</a:t>
            </a:r>
            <a:r>
              <a:rPr lang="en-GB" sz="1600" dirty="0" smtClean="0"/>
              <a:t>romote, support and safeguard wellbeing of specific child</a:t>
            </a:r>
          </a:p>
          <a:p>
            <a:pPr marL="800100" lvl="1" indent="-342900">
              <a:buFont typeface="+mj-lt"/>
              <a:buAutoNum type="alphaLcParenR"/>
              <a:defRPr/>
            </a:pPr>
            <a:r>
              <a:rPr lang="en-GB" sz="1800" dirty="0"/>
              <a:t>and ought to be shared</a:t>
            </a:r>
          </a:p>
          <a:p>
            <a:pPr lvl="2">
              <a:defRPr/>
            </a:pPr>
            <a:r>
              <a:rPr lang="en-GB" sz="1600" dirty="0"/>
              <a:t>w</a:t>
            </a:r>
            <a:r>
              <a:rPr lang="en-GB" sz="1600" dirty="0" smtClean="0"/>
              <a:t>here reasonably practicable,  obtain and have regard to the views of child taking account of age and maturity – note views of parent or anyone else are not required</a:t>
            </a:r>
          </a:p>
          <a:p>
            <a:pPr lvl="2">
              <a:defRPr/>
            </a:pPr>
            <a:r>
              <a:rPr lang="en-GB" sz="1600" dirty="0"/>
              <a:t>s</a:t>
            </a:r>
            <a:r>
              <a:rPr lang="en-GB" sz="1600" dirty="0" smtClean="0"/>
              <a:t>haring outweighs any likely adverse effect on child's wellbeing –note no requirement to consider effect on parent or other</a:t>
            </a:r>
          </a:p>
          <a:p>
            <a:pPr marL="800100" lvl="1" indent="-342900">
              <a:buFont typeface="+mj-lt"/>
              <a:buAutoNum type="alphaLcParenR"/>
              <a:defRPr/>
            </a:pPr>
            <a:r>
              <a:rPr lang="en-GB" sz="1800" dirty="0"/>
              <a:t>it does not prejudice criminal investigation or prosecution</a:t>
            </a:r>
          </a:p>
          <a:p>
            <a:pPr>
              <a:defRPr/>
            </a:pPr>
            <a:r>
              <a:rPr lang="en-GB" sz="2200" dirty="0" smtClean="0"/>
              <a:t>Information </a:t>
            </a:r>
            <a:r>
              <a:rPr lang="en-GB" sz="2200" dirty="0"/>
              <a:t>to be shared </a:t>
            </a:r>
            <a:r>
              <a:rPr lang="en-GB" sz="2200" dirty="0" smtClean="0"/>
              <a:t>by Named </a:t>
            </a:r>
            <a:r>
              <a:rPr lang="en-GB" sz="2200" dirty="0"/>
              <a:t>Person if: </a:t>
            </a:r>
          </a:p>
          <a:p>
            <a:pPr lvl="1">
              <a:defRPr/>
            </a:pPr>
            <a:r>
              <a:rPr lang="en-GB" sz="1800" dirty="0"/>
              <a:t>l</a:t>
            </a:r>
            <a:r>
              <a:rPr lang="en-GB" sz="1800" dirty="0" smtClean="0"/>
              <a:t>ikely </a:t>
            </a:r>
            <a:r>
              <a:rPr lang="en-GB" sz="1800" dirty="0"/>
              <a:t>to be relevant to the </a:t>
            </a:r>
            <a:r>
              <a:rPr lang="en-GB" sz="1800" dirty="0" smtClean="0"/>
              <a:t>function of service provider or relevant authority or may affect or effect the wellbeing of a child or young person.</a:t>
            </a:r>
          </a:p>
          <a:p>
            <a:pPr lvl="1">
              <a:defRPr/>
            </a:pPr>
            <a:r>
              <a:rPr lang="en-GB" sz="1800" dirty="0" smtClean="0"/>
              <a:t>b) and c) above also apply</a:t>
            </a:r>
          </a:p>
          <a:p>
            <a:pPr marL="514350" indent="-457200">
              <a:defRPr/>
            </a:pPr>
            <a:r>
              <a:rPr lang="en-GB" sz="2200" dirty="0"/>
              <a:t>If tests met then according to the Act relevant and proportionate information must be shared even where there is a duty of </a:t>
            </a:r>
            <a:r>
              <a:rPr lang="en-GB" sz="2200" dirty="0" smtClean="0"/>
              <a:t>confidentiality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GB" dirty="0" smtClean="0"/>
              <a:t>www.scotland.gov.uk/gettingitright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GIRFEC duties – disclosure of info </a:t>
            </a:r>
            <a:br>
              <a:rPr lang="en-GB" altLang="en-US" smtClean="0"/>
            </a:br>
            <a:r>
              <a:rPr lang="en-GB" altLang="en-US" smtClean="0"/>
              <a:t>Part 4 Section 27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4175" y="2108200"/>
            <a:ext cx="8375650" cy="3614738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en-GB" sz="2200" dirty="0" smtClean="0">
                <a:ea typeface="+mn-ea"/>
                <a:cs typeface="+mn-cs"/>
              </a:rPr>
              <a:t>The recipient (Named Person) of the information must be made aware of what information is being shared in breach of a duty of confidentiality </a:t>
            </a:r>
            <a:endParaRPr lang="en-GB" sz="2200" dirty="0">
              <a:ea typeface="+mn-ea"/>
              <a:cs typeface="+mn-cs"/>
            </a:endParaRPr>
          </a:p>
          <a:p>
            <a:pPr>
              <a:defRPr/>
            </a:pPr>
            <a:r>
              <a:rPr lang="en-GB" sz="2200" dirty="0" smtClean="0"/>
              <a:t>The recipient is not to provide the information to any other person, unless sharing of the information is permitted or required by law including </a:t>
            </a:r>
            <a:r>
              <a:rPr lang="en-GB" sz="2200" dirty="0" err="1" smtClean="0"/>
              <a:t>CYP</a:t>
            </a:r>
            <a:r>
              <a:rPr lang="en-GB" sz="2200" dirty="0" smtClean="0"/>
              <a:t> Act.</a:t>
            </a:r>
            <a:endParaRPr lang="en-GB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GB" dirty="0" smtClean="0"/>
              <a:t>www.scotland.gov.uk/gettingitright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GIRFEC duties – info sharing and duty to help Named Person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0" y="1408113"/>
            <a:ext cx="8924925" cy="4718050"/>
          </a:xfrm>
        </p:spPr>
        <p:txBody>
          <a:bodyPr/>
          <a:lstStyle/>
          <a:p>
            <a:r>
              <a:rPr lang="en-GB" altLang="en-US" smtClean="0"/>
              <a:t>Impact is far reaching</a:t>
            </a:r>
          </a:p>
          <a:p>
            <a:pPr lvl="1" indent="-342900"/>
            <a:r>
              <a:rPr lang="en-GB" altLang="en-US" smtClean="0"/>
              <a:t>Health Services - GPs, dentists, community pharmacists, mental health, addiction, long term conditions, A&amp;E, minor injuries, out of hours, family planning, sexual health, maternity services, ambulance service, health visiting,  school nursing, CAMHS, Paediatrics, Neonatology, Community Child Health, Health Promotion, Allied Health Care Professionals……</a:t>
            </a:r>
          </a:p>
          <a:p>
            <a:pPr lvl="1" indent="-342900"/>
            <a:r>
              <a:rPr lang="en-GB" altLang="en-US" smtClean="0"/>
              <a:t>Local Authorities – Education and Learning (inc early childhood education) Housing, Social Services,  Leisure Services……</a:t>
            </a:r>
          </a:p>
          <a:p>
            <a:pPr lvl="1" indent="-342900"/>
            <a:r>
              <a:rPr lang="en-GB" altLang="en-US" smtClean="0"/>
              <a:t>Police, Fire Service, Sports Council</a:t>
            </a:r>
          </a:p>
          <a:p>
            <a:pPr lvl="1" indent="-342900"/>
            <a:r>
              <a:rPr lang="en-GB" altLang="en-US" smtClean="0"/>
              <a:t>Any organisation </a:t>
            </a:r>
            <a:r>
              <a:rPr lang="en-GB" altLang="en-US" b="1" smtClean="0"/>
              <a:t>performing a function </a:t>
            </a:r>
            <a:r>
              <a:rPr lang="en-GB" altLang="en-US" smtClean="0"/>
              <a:t>on behalf of a Health Board or Local Authority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GB" smtClean="0"/>
              <a:t>www.scotland.gov.uk/gettingitright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So ……</a:t>
            </a:r>
            <a:br>
              <a:rPr lang="en-GB" altLang="en-US" smtClean="0"/>
            </a:br>
            <a:r>
              <a:rPr lang="en-GB" altLang="en-US" smtClean="0"/>
              <a:t>when is there a requirement to share information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07950" y="1841500"/>
            <a:ext cx="8924925" cy="43180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When a child's wellbeing is being  or is likely to be at risk and may require to be addressed</a:t>
            </a:r>
          </a:p>
          <a:p>
            <a:pPr>
              <a:defRPr/>
            </a:pPr>
            <a:r>
              <a:rPr lang="en-GB" dirty="0" smtClean="0"/>
              <a:t>Wellbeing not welfare – thresholds?</a:t>
            </a:r>
          </a:p>
          <a:p>
            <a:pPr>
              <a:defRPr/>
            </a:pPr>
            <a:r>
              <a:rPr lang="en-GB" dirty="0" smtClean="0"/>
              <a:t>The issue/ concern may not directly relate to your service/ treatment/ intervention  </a:t>
            </a:r>
          </a:p>
          <a:p>
            <a:pPr>
              <a:defRPr/>
            </a:pPr>
            <a:r>
              <a:rPr lang="en-GB" dirty="0" smtClean="0"/>
              <a:t>Need for local policy, guidance, systems and processes to support information sharing</a:t>
            </a:r>
          </a:p>
          <a:p>
            <a:pPr>
              <a:defRPr/>
            </a:pPr>
            <a:r>
              <a:rPr lang="en-GB" dirty="0" smtClean="0"/>
              <a:t>Duty of confidentiality is not a blockage to sharing</a:t>
            </a:r>
          </a:p>
          <a:p>
            <a:pPr marL="0" indent="0">
              <a:buFontTx/>
              <a:buNone/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GB" smtClean="0"/>
              <a:t>www.scotland.gov.uk/gettingitright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STB GIRFEC Update 14.03.13">
  <a:themeElements>
    <a:clrScheme name="DSTB GIRFEC Update 14.03.1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STB GIRFEC Update 14.03.13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STB GIRFEC Update 14.03.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TB GIRFEC Update 14.03.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TB GIRFEC Update 14.03.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TB GIRFEC Update 14.03.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TB GIRFEC Update 14.03.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TB GIRFEC Update 14.03.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TB GIRFEC Update 14.03.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TB GIRFEC Update 14.03.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TB GIRFEC Update 14.03.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TB GIRFEC Update 14.03.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TB GIRFEC Update 14.03.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TB GIRFEC Update 14.03.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STB GIRFEC Update 14.03.13">
  <a:themeElements>
    <a:clrScheme name="DSTB GIRFEC Update 14.03.1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STB GIRFEC Update 14.03.13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STB GIRFEC Update 14.03.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TB GIRFEC Update 14.03.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TB GIRFEC Update 14.03.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TB GIRFEC Update 14.03.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TB GIRFEC Update 14.03.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TB GIRFEC Update 14.03.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TB GIRFEC Update 14.03.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TB GIRFEC Update 14.03.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TB GIRFEC Update 14.03.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TB GIRFEC Update 14.03.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TB GIRFEC Update 14.03.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TB GIRFEC Update 14.03.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DSTB GIRFEC Update 14.03.13</Template>
  <TotalTime>4577</TotalTime>
  <Words>881</Words>
  <Application>Microsoft Office PowerPoint</Application>
  <PresentationFormat>On-screen Show (4:3)</PresentationFormat>
  <Paragraphs>140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Tahoma</vt:lpstr>
      <vt:lpstr>Verdana</vt:lpstr>
      <vt:lpstr>Wingdings 2</vt:lpstr>
      <vt:lpstr>DSTB GIRFEC Update 14.03.13</vt:lpstr>
      <vt:lpstr>1_DSTB GIRFEC Update 14.03.13</vt:lpstr>
      <vt:lpstr>     </vt:lpstr>
      <vt:lpstr>Children &amp; Young People  (Scotland) Act 2014</vt:lpstr>
      <vt:lpstr>CYP (S) Act 2014 Key GIRFEC Provisions &amp; Duties</vt:lpstr>
      <vt:lpstr>Slide 4</vt:lpstr>
      <vt:lpstr>GIRFEC duties – info sharing Part 4 Section 23</vt:lpstr>
      <vt:lpstr>GIRFEC duties – info sharing Part 4 Section 26</vt:lpstr>
      <vt:lpstr>GIRFEC duties – disclosure of info  Part 4 Section 27</vt:lpstr>
      <vt:lpstr>GIRFEC duties – info sharing and duty to help Named Person</vt:lpstr>
      <vt:lpstr>So …… when is there a requirement to share information</vt:lpstr>
      <vt:lpstr>Children and Young People (Scotland) Act 2014</vt:lpstr>
      <vt:lpstr>Children and Young People (Scotland) Act 2014</vt:lpstr>
      <vt:lpstr>Children and Young People (Scotland) Act 2014</vt:lpstr>
    </vt:vector>
  </TitlesOfParts>
  <Company>Scottish Executive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 and Young People (S) Bill</dc:title>
  <dc:creator>User</dc:creator>
  <cp:lastModifiedBy>pc</cp:lastModifiedBy>
  <cp:revision>192</cp:revision>
  <cp:lastPrinted>2014-04-23T18:03:10Z</cp:lastPrinted>
  <dcterms:created xsi:type="dcterms:W3CDTF">2013-05-24T10:33:56Z</dcterms:created>
  <dcterms:modified xsi:type="dcterms:W3CDTF">2017-02-23T18:10:20Z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bjective-Id">
    <vt:lpwstr>A7813228</vt:lpwstr>
  </property>
  <property fmtid="{D5CDD505-2E9C-101B-9397-08002B2CF9AE}" pid="3" name="Objective-Title">
    <vt:lpwstr>NHS - Ayrshire and Arran - seminar - event - Jim Carle - presentation - CYP Bill - GIRFEC - Boyd McAdam - Bob Fraser - 20 February - 5 March 2014</vt:lpwstr>
  </property>
  <property fmtid="{D5CDD505-2E9C-101B-9397-08002B2CF9AE}" pid="4" name="Objective-Comment">
    <vt:lpwstr/>
  </property>
  <property fmtid="{D5CDD505-2E9C-101B-9397-08002B2CF9AE}" pid="5" name="Objective-CreationStamp">
    <vt:filetime>2014-02-19T12:32:49Z</vt:filetime>
  </property>
  <property fmtid="{D5CDD505-2E9C-101B-9397-08002B2CF9AE}" pid="6" name="Objective-IsApproved">
    <vt:bool>false</vt:bool>
  </property>
  <property fmtid="{D5CDD505-2E9C-101B-9397-08002B2CF9AE}" pid="7" name="Objective-IsPublished">
    <vt:bool>false</vt:bool>
  </property>
  <property fmtid="{D5CDD505-2E9C-101B-9397-08002B2CF9AE}" pid="8" name="Objective-DatePublished">
    <vt:lpwstr/>
  </property>
  <property fmtid="{D5CDD505-2E9C-101B-9397-08002B2CF9AE}" pid="9" name="Objective-ModificationStamp">
    <vt:filetime>2014-02-21T07:09:41Z</vt:filetime>
  </property>
  <property fmtid="{D5CDD505-2E9C-101B-9397-08002B2CF9AE}" pid="10" name="Objective-Owner">
    <vt:lpwstr>McAdam, Boyd BE (u025623)</vt:lpwstr>
  </property>
  <property fmtid="{D5CDD505-2E9C-101B-9397-08002B2CF9AE}" pid="11" name="Objective-Path">
    <vt:lpwstr>Objective Global Folder:SG File Plan:People, communities and living:Families and children:Care for children:Advice and policy: Care for children:Getting it Right for every Child: GIRFEC: Overarching Policy Development and Implementation: 2013-:</vt:lpwstr>
  </property>
  <property fmtid="{D5CDD505-2E9C-101B-9397-08002B2CF9AE}" pid="12" name="Objective-Parent">
    <vt:lpwstr>Getting it Right for every Child: GIRFEC: Overarching Policy Development and Implementation: 2013-</vt:lpwstr>
  </property>
  <property fmtid="{D5CDD505-2E9C-101B-9397-08002B2CF9AE}" pid="13" name="Objective-State">
    <vt:lpwstr>Being Drafted</vt:lpwstr>
  </property>
  <property fmtid="{D5CDD505-2E9C-101B-9397-08002B2CF9AE}" pid="14" name="Objective-Version">
    <vt:lpwstr>0.8</vt:lpwstr>
  </property>
  <property fmtid="{D5CDD505-2E9C-101B-9397-08002B2CF9AE}" pid="15" name="Objective-VersionNumber">
    <vt:i4>8</vt:i4>
  </property>
  <property fmtid="{D5CDD505-2E9C-101B-9397-08002B2CF9AE}" pid="16" name="Objective-VersionComment">
    <vt:lpwstr/>
  </property>
  <property fmtid="{D5CDD505-2E9C-101B-9397-08002B2CF9AE}" pid="17" name="Objective-FileNumber">
    <vt:lpwstr/>
  </property>
  <property fmtid="{D5CDD505-2E9C-101B-9397-08002B2CF9AE}" pid="18" name="Objective-Classification">
    <vt:lpwstr>[Inherited - Not Protectively Marked]</vt:lpwstr>
  </property>
  <property fmtid="{D5CDD505-2E9C-101B-9397-08002B2CF9AE}" pid="19" name="Objective-Caveats">
    <vt:lpwstr/>
  </property>
  <property fmtid="{D5CDD505-2E9C-101B-9397-08002B2CF9AE}" pid="20" name="Objective-Date of Original [system]">
    <vt:lpwstr/>
  </property>
  <property fmtid="{D5CDD505-2E9C-101B-9397-08002B2CF9AE}" pid="21" name="Objective-Date Received [system]">
    <vt:lpwstr/>
  </property>
  <property fmtid="{D5CDD505-2E9C-101B-9397-08002B2CF9AE}" pid="22" name="Objective-SG Web Publication - Category [system]">
    <vt:lpwstr/>
  </property>
  <property fmtid="{D5CDD505-2E9C-101B-9397-08002B2CF9AE}" pid="23" name="Objective-SG Web Publication - Category 2 Classification [system]">
    <vt:lpwstr/>
  </property>
</Properties>
</file>